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82"/>
    <p:restoredTop sz="96654"/>
  </p:normalViewPr>
  <p:slideViewPr>
    <p:cSldViewPr snapToGrid="0" snapToObjects="1">
      <p:cViewPr>
        <p:scale>
          <a:sx n="100" d="100"/>
          <a:sy n="100" d="100"/>
        </p:scale>
        <p:origin x="-508" y="-2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7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7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8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7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3D98-22D1-3043-8903-8570DC25871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4555-A477-EE4E-8E14-34784B5C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2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6DBF5-DE8F-5848-A395-A51D3D16B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CE0E1D5-C792-1445-A8BB-32D003981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24959"/>
              </p:ext>
            </p:extLst>
          </p:nvPr>
        </p:nvGraphicFramePr>
        <p:xfrm>
          <a:off x="8065767" y="4151122"/>
          <a:ext cx="3828836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957209">
                  <a:extLst>
                    <a:ext uri="{9D8B030D-6E8A-4147-A177-3AD203B41FA5}">
                      <a16:colId xmlns:a16="http://schemas.microsoft.com/office/drawing/2014/main" val="1241838764"/>
                    </a:ext>
                  </a:extLst>
                </a:gridCol>
                <a:gridCol w="957209">
                  <a:extLst>
                    <a:ext uri="{9D8B030D-6E8A-4147-A177-3AD203B41FA5}">
                      <a16:colId xmlns:a16="http://schemas.microsoft.com/office/drawing/2014/main" val="3121390246"/>
                    </a:ext>
                  </a:extLst>
                </a:gridCol>
                <a:gridCol w="957209">
                  <a:extLst>
                    <a:ext uri="{9D8B030D-6E8A-4147-A177-3AD203B41FA5}">
                      <a16:colId xmlns:a16="http://schemas.microsoft.com/office/drawing/2014/main" val="2682860693"/>
                    </a:ext>
                  </a:extLst>
                </a:gridCol>
                <a:gridCol w="957209">
                  <a:extLst>
                    <a:ext uri="{9D8B030D-6E8A-4147-A177-3AD203B41FA5}">
                      <a16:colId xmlns:a16="http://schemas.microsoft.com/office/drawing/2014/main" val="1437073091"/>
                    </a:ext>
                  </a:extLst>
                </a:gridCol>
              </a:tblGrid>
              <a:tr h="15115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Garamond" panose="02020404030301010803" pitchFamily="18" charset="0"/>
                        </a:rPr>
                        <a:t>Vintage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Garamond" panose="02020404030301010803" pitchFamily="18" charset="0"/>
                        </a:rPr>
                        <a:t>Pack Size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Garamond" panose="02020404030301010803" pitchFamily="18" charset="0"/>
                        </a:rPr>
                        <a:t>Score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44385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739AB4-5A5D-B247-9EE3-AB798C084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22420"/>
              </p:ext>
            </p:extLst>
          </p:nvPr>
        </p:nvGraphicFramePr>
        <p:xfrm>
          <a:off x="3261410" y="1508456"/>
          <a:ext cx="4002992" cy="76174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00748">
                  <a:extLst>
                    <a:ext uri="{9D8B030D-6E8A-4147-A177-3AD203B41FA5}">
                      <a16:colId xmlns:a16="http://schemas.microsoft.com/office/drawing/2014/main" val="4129568225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762805680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2799897737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3328907175"/>
                    </a:ext>
                  </a:extLst>
                </a:gridCol>
              </a:tblGrid>
              <a:tr h="213577">
                <a:tc gridSpan="4">
                  <a:txBody>
                    <a:bodyPr/>
                    <a:lstStyle/>
                    <a:p>
                      <a:r>
                        <a:rPr lang="en-US" sz="1050" b="1" i="0" dirty="0">
                          <a:latin typeface="Garamond" panose="02020404030301010803" pitchFamily="18" charset="0"/>
                        </a:rPr>
                        <a:t>CHIANTI CLASSICO DOCG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291574"/>
                  </a:ext>
                </a:extLst>
              </a:tr>
              <a:tr h="173643">
                <a:tc gridSpan="4">
                  <a:txBody>
                    <a:bodyPr/>
                    <a:lstStyle/>
                    <a:p>
                      <a:r>
                        <a:rPr lang="en-US" sz="900" b="1" i="0" dirty="0">
                          <a:latin typeface="Garamond" panose="02020404030301010803" pitchFamily="18" charset="0"/>
                        </a:rPr>
                        <a:t>Varietal Composition: </a:t>
                      </a:r>
                      <a:r>
                        <a:rPr lang="en-US" sz="900" b="0" i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90% Sangiovese, 10% Merlot</a:t>
                      </a:r>
                      <a:r>
                        <a:rPr lang="en-US" sz="900" b="0" i="1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en-US" sz="900" b="0" i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136984"/>
                  </a:ext>
                </a:extLst>
              </a:tr>
              <a:tr h="28168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Vintage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Pack Size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Score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501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E95925-000A-8347-A99A-8B9A59717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13774"/>
              </p:ext>
            </p:extLst>
          </p:nvPr>
        </p:nvGraphicFramePr>
        <p:xfrm>
          <a:off x="7978689" y="3024393"/>
          <a:ext cx="4002992" cy="76174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00748">
                  <a:extLst>
                    <a:ext uri="{9D8B030D-6E8A-4147-A177-3AD203B41FA5}">
                      <a16:colId xmlns:a16="http://schemas.microsoft.com/office/drawing/2014/main" val="4129568225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762805680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2799897737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3328907175"/>
                    </a:ext>
                  </a:extLst>
                </a:gridCol>
              </a:tblGrid>
              <a:tr h="213577">
                <a:tc gridSpan="4">
                  <a:txBody>
                    <a:bodyPr/>
                    <a:lstStyle/>
                    <a:p>
                      <a:r>
                        <a:rPr lang="en-US" sz="1050" b="1" i="0" dirty="0">
                          <a:latin typeface="Garamond" panose="02020404030301010803" pitchFamily="18" charset="0"/>
                        </a:rPr>
                        <a:t>CHIANTI CLASSICO DOCG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291574"/>
                  </a:ext>
                </a:extLst>
              </a:tr>
              <a:tr h="173643">
                <a:tc gridSpan="4">
                  <a:txBody>
                    <a:bodyPr/>
                    <a:lstStyle/>
                    <a:p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Varietal Composition: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136984"/>
                  </a:ext>
                </a:extLst>
              </a:tr>
              <a:tr h="28168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Vintage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Pack Size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Score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501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504BC2-74C2-C044-832A-075F183C6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50915"/>
              </p:ext>
            </p:extLst>
          </p:nvPr>
        </p:nvGraphicFramePr>
        <p:xfrm>
          <a:off x="3261410" y="2374629"/>
          <a:ext cx="4002992" cy="76174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00748">
                  <a:extLst>
                    <a:ext uri="{9D8B030D-6E8A-4147-A177-3AD203B41FA5}">
                      <a16:colId xmlns:a16="http://schemas.microsoft.com/office/drawing/2014/main" val="4129568225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762805680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2799897737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3328907175"/>
                    </a:ext>
                  </a:extLst>
                </a:gridCol>
              </a:tblGrid>
              <a:tr h="213577">
                <a:tc gridSpan="4">
                  <a:txBody>
                    <a:bodyPr/>
                    <a:lstStyle/>
                    <a:p>
                      <a:r>
                        <a:rPr lang="en-US" sz="1050" b="1" i="0" dirty="0">
                          <a:latin typeface="Garamond" panose="02020404030301010803" pitchFamily="18" charset="0"/>
                        </a:rPr>
                        <a:t>CHIANTI CLASSICO RISERVA DOCG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291574"/>
                  </a:ext>
                </a:extLst>
              </a:tr>
              <a:tr h="173643">
                <a:tc gridSpan="4">
                  <a:txBody>
                    <a:bodyPr/>
                    <a:lstStyle/>
                    <a:p>
                      <a:r>
                        <a:rPr lang="en-US" sz="900" b="1" i="0" dirty="0">
                          <a:latin typeface="Garamond" panose="02020404030301010803" pitchFamily="18" charset="0"/>
                        </a:rPr>
                        <a:t>Varietal Composition: </a:t>
                      </a:r>
                      <a:r>
                        <a:rPr lang="en-US" sz="900" b="0" i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100% Sangiovese</a:t>
                      </a:r>
                      <a:endParaRPr lang="en-US" sz="900" b="0" i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136984"/>
                  </a:ext>
                </a:extLst>
              </a:tr>
              <a:tr h="28168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Vintage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Pack Size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Score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501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C120E4-99CC-1549-B779-9720397A2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91234"/>
              </p:ext>
            </p:extLst>
          </p:nvPr>
        </p:nvGraphicFramePr>
        <p:xfrm>
          <a:off x="3261410" y="3240802"/>
          <a:ext cx="4002992" cy="92176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00748">
                  <a:extLst>
                    <a:ext uri="{9D8B030D-6E8A-4147-A177-3AD203B41FA5}">
                      <a16:colId xmlns:a16="http://schemas.microsoft.com/office/drawing/2014/main" val="4129568225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762805680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2799897737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3328907175"/>
                    </a:ext>
                  </a:extLst>
                </a:gridCol>
              </a:tblGrid>
              <a:tr h="213577">
                <a:tc gridSpan="4">
                  <a:txBody>
                    <a:bodyPr/>
                    <a:lstStyle/>
                    <a:p>
                      <a:r>
                        <a:rPr lang="en-US" sz="1050" b="1" cap="all" dirty="0" err="1">
                          <a:latin typeface="Garamond" panose="02020404030301010803" pitchFamily="18" charset="0"/>
                        </a:rPr>
                        <a:t>Coltassala</a:t>
                      </a:r>
                      <a:r>
                        <a:rPr lang="en-US" sz="1050" b="1" cap="all" dirty="0">
                          <a:latin typeface="Garamond" panose="02020404030301010803" pitchFamily="18" charset="0"/>
                        </a:rPr>
                        <a:t>, Chianti </a:t>
                      </a:r>
                      <a:r>
                        <a:rPr lang="en-US" sz="1050" b="1" cap="all" dirty="0" err="1">
                          <a:latin typeface="Garamond" panose="02020404030301010803" pitchFamily="18" charset="0"/>
                        </a:rPr>
                        <a:t>Classico</a:t>
                      </a:r>
                      <a:r>
                        <a:rPr lang="en-US" sz="1050" b="1" cap="all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050" b="1" cap="all" dirty="0" err="1">
                          <a:latin typeface="Garamond" panose="02020404030301010803" pitchFamily="18" charset="0"/>
                        </a:rPr>
                        <a:t>Riserva</a:t>
                      </a:r>
                      <a:r>
                        <a:rPr lang="en-US" sz="1050" b="1" cap="all" dirty="0">
                          <a:latin typeface="Garamond" panose="02020404030301010803" pitchFamily="18" charset="0"/>
                        </a:rPr>
                        <a:t> </a:t>
                      </a:r>
                      <a:br>
                        <a:rPr lang="en-US" sz="1050" b="1" cap="all" dirty="0">
                          <a:latin typeface="Garamond" panose="02020404030301010803" pitchFamily="18" charset="0"/>
                        </a:rPr>
                      </a:br>
                      <a:r>
                        <a:rPr lang="en-US" sz="1050" b="1" cap="all" dirty="0">
                          <a:latin typeface="Garamond" panose="02020404030301010803" pitchFamily="18" charset="0"/>
                        </a:rPr>
                        <a:t>Gran </a:t>
                      </a:r>
                      <a:r>
                        <a:rPr lang="en-US" sz="1050" b="1" cap="all" dirty="0" err="1">
                          <a:latin typeface="Garamond" panose="02020404030301010803" pitchFamily="18" charset="0"/>
                        </a:rPr>
                        <a:t>Selezione</a:t>
                      </a:r>
                      <a:r>
                        <a:rPr lang="en-US" sz="1050" b="1" cap="all" dirty="0">
                          <a:latin typeface="Garamond" panose="02020404030301010803" pitchFamily="18" charset="0"/>
                        </a:rPr>
                        <a:t> DOCG </a:t>
                      </a:r>
                      <a:r>
                        <a:rPr lang="en-US" sz="1050" b="1" cap="all" dirty="0">
                          <a:solidFill>
                            <a:srgbClr val="7030A0"/>
                          </a:solidFill>
                          <a:latin typeface="Garamond" panose="02020404030301010803" pitchFamily="18" charset="0"/>
                        </a:rPr>
                        <a:t>– </a:t>
                      </a:r>
                      <a:r>
                        <a:rPr lang="en-US" sz="1050" b="1" cap="all" dirty="0">
                          <a:solidFill>
                            <a:srgbClr val="A0024C"/>
                          </a:solidFill>
                          <a:latin typeface="Garamond" panose="02020404030301010803" pitchFamily="18" charset="0"/>
                        </a:rPr>
                        <a:t>Single Vineyard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291574"/>
                  </a:ext>
                </a:extLst>
              </a:tr>
              <a:tr h="173643">
                <a:tc gridSpan="4">
                  <a:txBody>
                    <a:bodyPr/>
                    <a:lstStyle/>
                    <a:p>
                      <a:r>
                        <a:rPr lang="en-US" sz="900" b="1" i="0" dirty="0">
                          <a:latin typeface="Garamond" panose="02020404030301010803" pitchFamily="18" charset="0"/>
                        </a:rPr>
                        <a:t>Varietal Composition: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95% Sangiovese, 5% </a:t>
                      </a:r>
                      <a:r>
                        <a:rPr lang="en-US" sz="900" i="1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Mammolo</a:t>
                      </a:r>
                      <a:r>
                        <a:rPr lang="en-US" sz="9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en-US" sz="900" b="0" i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136984"/>
                  </a:ext>
                </a:extLst>
              </a:tr>
              <a:tr h="28168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Vintage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Pack Size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Score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50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CDBA79-E6AA-BF4C-B9E9-CF3E5A2B9930}"/>
              </a:ext>
            </a:extLst>
          </p:cNvPr>
          <p:cNvSpPr txBox="1"/>
          <p:nvPr/>
        </p:nvSpPr>
        <p:spPr>
          <a:xfrm>
            <a:off x="2309263" y="1188727"/>
            <a:ext cx="489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cap="all" dirty="0">
                <a:latin typeface="Garamond" panose="02020404030301010803" pitchFamily="18" charset="0"/>
              </a:rPr>
              <a:t>WINES IN INVENTORY</a:t>
            </a:r>
            <a:endParaRPr lang="en-US" sz="1200" b="1" cap="all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987D590-ED7A-E446-BE9D-0BE783EFA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94461"/>
              </p:ext>
            </p:extLst>
          </p:nvPr>
        </p:nvGraphicFramePr>
        <p:xfrm>
          <a:off x="3261410" y="4265422"/>
          <a:ext cx="4002992" cy="76174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00748">
                  <a:extLst>
                    <a:ext uri="{9D8B030D-6E8A-4147-A177-3AD203B41FA5}">
                      <a16:colId xmlns:a16="http://schemas.microsoft.com/office/drawing/2014/main" val="4129568225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762805680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2799897737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3328907175"/>
                    </a:ext>
                  </a:extLst>
                </a:gridCol>
              </a:tblGrid>
              <a:tr h="213577">
                <a:tc gridSpan="4">
                  <a:txBody>
                    <a:bodyPr/>
                    <a:lstStyle/>
                    <a:p>
                      <a:r>
                        <a:rPr lang="en-US" sz="105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Balifico</a:t>
                      </a:r>
                      <a:r>
                        <a:rPr lang="en-US" sz="1050" b="1" kern="1200" cap="all" baseline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Toscana IGT </a:t>
                      </a:r>
                      <a:r>
                        <a:rPr lang="en-US" sz="1050" b="1" cap="all" baseline="0" dirty="0">
                          <a:solidFill>
                            <a:srgbClr val="7030A0"/>
                          </a:solidFill>
                          <a:latin typeface="Garamond" panose="02020404030301010803" pitchFamily="18" charset="0"/>
                        </a:rPr>
                        <a:t>– </a:t>
                      </a:r>
                      <a:r>
                        <a:rPr lang="en-US" sz="1050" b="1" cap="all" baseline="0" dirty="0">
                          <a:solidFill>
                            <a:srgbClr val="A0024C"/>
                          </a:solidFill>
                          <a:latin typeface="Garamond" panose="02020404030301010803" pitchFamily="18" charset="0"/>
                        </a:rPr>
                        <a:t>Single Vineyard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291574"/>
                  </a:ext>
                </a:extLst>
              </a:tr>
              <a:tr h="173643">
                <a:tc gridSpan="4">
                  <a:txBody>
                    <a:bodyPr/>
                    <a:lstStyle/>
                    <a:p>
                      <a:r>
                        <a:rPr lang="en-US" sz="900" b="1" i="0" dirty="0">
                          <a:latin typeface="Garamond" panose="02020404030301010803" pitchFamily="18" charset="0"/>
                        </a:rPr>
                        <a:t>Varietal Composition: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65% Sangiovese, 35% Cabernet Sauvignon</a:t>
                      </a:r>
                      <a:r>
                        <a:rPr lang="en-US" sz="9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en-US" sz="900" b="0" i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136984"/>
                  </a:ext>
                </a:extLst>
              </a:tr>
              <a:tr h="28168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Vintage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Pack Size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Score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501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F0ACE21-E1D7-904B-93D2-3B3B5C961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29755"/>
              </p:ext>
            </p:extLst>
          </p:nvPr>
        </p:nvGraphicFramePr>
        <p:xfrm>
          <a:off x="3261410" y="5130022"/>
          <a:ext cx="4002992" cy="92176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00748">
                  <a:extLst>
                    <a:ext uri="{9D8B030D-6E8A-4147-A177-3AD203B41FA5}">
                      <a16:colId xmlns:a16="http://schemas.microsoft.com/office/drawing/2014/main" val="4129568225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762805680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2799897737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3328907175"/>
                    </a:ext>
                  </a:extLst>
                </a:gridCol>
              </a:tblGrid>
              <a:tr h="213577">
                <a:tc gridSpan="4">
                  <a:txBody>
                    <a:bodyPr/>
                    <a:lstStyle/>
                    <a:p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IL PURO, CHIANTI CLASSICO GRAN SELEZIONE DOCG </a:t>
                      </a:r>
                      <a:r>
                        <a:rPr lang="en-US" sz="1050" b="1" cap="none" baseline="0" dirty="0">
                          <a:solidFill>
                            <a:srgbClr val="7030A0"/>
                          </a:solidFill>
                          <a:latin typeface="Garamond" panose="02020404030301010803" pitchFamily="18" charset="0"/>
                        </a:rPr>
                        <a:t>– </a:t>
                      </a:r>
                      <a:r>
                        <a:rPr lang="en-US" sz="1050" b="1" cap="none" baseline="0" dirty="0">
                          <a:solidFill>
                            <a:srgbClr val="A0024C"/>
                          </a:solidFill>
                          <a:latin typeface="Garamond" panose="02020404030301010803" pitchFamily="18" charset="0"/>
                        </a:rPr>
                        <a:t>SINGLE VINEYARD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291574"/>
                  </a:ext>
                </a:extLst>
              </a:tr>
              <a:tr h="173643">
                <a:tc gridSpan="4">
                  <a:txBody>
                    <a:bodyPr/>
                    <a:lstStyle/>
                    <a:p>
                      <a:r>
                        <a:rPr lang="en-US" sz="900" b="1" i="0" dirty="0">
                          <a:latin typeface="Garamond" panose="02020404030301010803" pitchFamily="18" charset="0"/>
                        </a:rPr>
                        <a:t>Varietal Composition: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100% Sangiovese</a:t>
                      </a:r>
                      <a:endParaRPr lang="en-US" sz="900" b="0" i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136984"/>
                  </a:ext>
                </a:extLst>
              </a:tr>
              <a:tr h="28168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Vintage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Pack Size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Score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501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7CEA350-F1DD-5241-8DB2-93D6DFA5A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05370"/>
              </p:ext>
            </p:extLst>
          </p:nvPr>
        </p:nvGraphicFramePr>
        <p:xfrm>
          <a:off x="3261410" y="6154642"/>
          <a:ext cx="4002992" cy="76174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00748">
                  <a:extLst>
                    <a:ext uri="{9D8B030D-6E8A-4147-A177-3AD203B41FA5}">
                      <a16:colId xmlns:a16="http://schemas.microsoft.com/office/drawing/2014/main" val="4129568225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762805680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2799897737"/>
                    </a:ext>
                  </a:extLst>
                </a:gridCol>
                <a:gridCol w="1000748">
                  <a:extLst>
                    <a:ext uri="{9D8B030D-6E8A-4147-A177-3AD203B41FA5}">
                      <a16:colId xmlns:a16="http://schemas.microsoft.com/office/drawing/2014/main" val="3328907175"/>
                    </a:ext>
                  </a:extLst>
                </a:gridCol>
              </a:tblGrid>
              <a:tr h="213577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Vinsanto</a:t>
                      </a:r>
                      <a:r>
                        <a:rPr lang="en-US" sz="1050" b="1" kern="1200" cap="all" baseline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del Chianti </a:t>
                      </a:r>
                      <a:r>
                        <a:rPr lang="en-US" sz="1050" b="1" kern="1200" cap="all" baseline="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Classico</a:t>
                      </a:r>
                      <a:r>
                        <a:rPr lang="en-US" sz="1050" b="1" kern="1200" cap="all" baseline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DOC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291574"/>
                  </a:ext>
                </a:extLst>
              </a:tr>
              <a:tr h="173643">
                <a:tc gridSpan="4">
                  <a:txBody>
                    <a:bodyPr/>
                    <a:lstStyle/>
                    <a:p>
                      <a:r>
                        <a:rPr lang="en-US" sz="900" b="1" i="0" dirty="0">
                          <a:latin typeface="Garamond" panose="02020404030301010803" pitchFamily="18" charset="0"/>
                        </a:rPr>
                        <a:t>Varietal Composition: </a:t>
                      </a:r>
                      <a:r>
                        <a:rPr lang="en-US" sz="900" i="1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Trebbiano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900" i="1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Malvasia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Bianca del Chianti</a:t>
                      </a:r>
                      <a:endParaRPr lang="en-US" sz="900" b="0" i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136984"/>
                  </a:ext>
                </a:extLst>
              </a:tr>
              <a:tr h="28168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Vintage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Pack Size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Garamond" panose="02020404030301010803" pitchFamily="18" charset="0"/>
                        </a:rPr>
                        <a:t>Score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65501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3EC8E94-77E3-C048-8902-59D10209B9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57863" y="6199758"/>
            <a:ext cx="571500" cy="709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5F1C8-F22B-C34A-B1BB-80FED19278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82151" y="5189844"/>
            <a:ext cx="722923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C5511-D7E9-604B-9C54-7F7C3F899A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37213" y="4319951"/>
            <a:ext cx="800100" cy="4717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E23DA8-AFE1-4344-B013-8A6531C0FE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33536" y="3320757"/>
            <a:ext cx="800100" cy="4648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450FF6-4303-1640-B5EA-F49475A70E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547836" y="2456850"/>
            <a:ext cx="571500" cy="5734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AD36ADE-1C55-194A-AD0E-5760DEF872C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535136" y="1580896"/>
            <a:ext cx="584200" cy="5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13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143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Prosser</dc:creator>
  <cp:lastModifiedBy>Jenae Brobst</cp:lastModifiedBy>
  <cp:revision>9</cp:revision>
  <dcterms:created xsi:type="dcterms:W3CDTF">2020-04-28T18:41:39Z</dcterms:created>
  <dcterms:modified xsi:type="dcterms:W3CDTF">2020-05-19T16:49:53Z</dcterms:modified>
</cp:coreProperties>
</file>